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261" r:id="rId4"/>
    <p:sldId id="263" r:id="rId5"/>
    <p:sldId id="28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83A3A-95D8-411A-B82B-1F3F3CC9858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5EEE7-B7FF-4DCC-875D-AC3B6179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8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885-53F3-4A50-9379-81D1B208594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769D-B643-4462-BB2E-E09D00E1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3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885-53F3-4A50-9379-81D1B208594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769D-B643-4462-BB2E-E09D00E1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6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885-53F3-4A50-9379-81D1B208594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769D-B643-4462-BB2E-E09D00E1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7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885-53F3-4A50-9379-81D1B208594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769D-B643-4462-BB2E-E09D00E1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8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885-53F3-4A50-9379-81D1B208594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769D-B643-4462-BB2E-E09D00E1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4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885-53F3-4A50-9379-81D1B208594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769D-B643-4462-BB2E-E09D00E1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3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885-53F3-4A50-9379-81D1B208594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769D-B643-4462-BB2E-E09D00E1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885-53F3-4A50-9379-81D1B208594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769D-B643-4462-BB2E-E09D00E1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885-53F3-4A50-9379-81D1B208594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769D-B643-4462-BB2E-E09D00E1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885-53F3-4A50-9379-81D1B208594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769D-B643-4462-BB2E-E09D00E1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8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D885-53F3-4A50-9379-81D1B208594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769D-B643-4462-BB2E-E09D00E1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2D885-53F3-4A50-9379-81D1B208594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769D-B643-4462-BB2E-E09D00E1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6.png"/><Relationship Id="rId5" Type="http://schemas.openxmlformats.org/officeDocument/2006/relationships/tags" Target="../tags/tag31.xml"/><Relationship Id="rId10" Type="http://schemas.openxmlformats.org/officeDocument/2006/relationships/image" Target="../media/image15.png"/><Relationship Id="rId4" Type="http://schemas.openxmlformats.org/officeDocument/2006/relationships/tags" Target="../tags/tag30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8.xml"/><Relationship Id="rId7" Type="http://schemas.openxmlformats.org/officeDocument/2006/relationships/image" Target="../media/image1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5.xml"/><Relationship Id="rId7" Type="http://schemas.openxmlformats.org/officeDocument/2006/relationships/image" Target="../media/image1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handan.vn/canh-bao-lu-tren-cac-song-o-bac-bo-bac-trung-bo-post656222.html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hyperlink" Target="https://hanoimoi.com.vn/Tin-tuc/Khoa-hoc/882911/dong-bang-song-hong-truoc-nguy-co-han-han-mua-kiet-giai-phap-nao-ung-pho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1.xml"/><Relationship Id="rId7" Type="http://schemas.openxmlformats.org/officeDocument/2006/relationships/image" Target="../media/image1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10" Type="http://schemas.openxmlformats.org/officeDocument/2006/relationships/image" Target="../media/image16.png"/><Relationship Id="rId4" Type="http://schemas.openxmlformats.org/officeDocument/2006/relationships/tags" Target="../tags/tag52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56.xml"/><Relationship Id="rId7" Type="http://schemas.openxmlformats.org/officeDocument/2006/relationships/image" Target="../media/image17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2.png"/><Relationship Id="rId5" Type="http://schemas.openxmlformats.org/officeDocument/2006/relationships/tags" Target="../tags/tag9.xml"/><Relationship Id="rId10" Type="http://schemas.openxmlformats.org/officeDocument/2006/relationships/image" Target="../media/image1.jpe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2.xml"/><Relationship Id="rId7" Type="http://schemas.openxmlformats.org/officeDocument/2006/relationships/image" Target="../media/image1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134" y="51311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40" y="-23240"/>
            <a:ext cx="6845822" cy="604114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 rot="21332577">
            <a:off x="2641599" y="3119692"/>
            <a:ext cx="690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  <a:sym typeface="+mn-lt"/>
              </a:rPr>
              <a:t>Địa</a:t>
            </a:r>
            <a:r>
              <a:rPr lang="en-US" altLang="zh-C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  <a:sym typeface="+mn-lt"/>
              </a:rPr>
              <a:t>lý</a:t>
            </a:r>
            <a:r>
              <a:rPr lang="en-US" altLang="zh-C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  <a:sym typeface="+mn-lt"/>
              </a:rPr>
              <a:t>lớp</a:t>
            </a:r>
            <a:r>
              <a:rPr lang="en-US" altLang="zh-C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ea"/>
                <a:sym typeface="+mn-lt"/>
              </a:rPr>
              <a:t> 6</a:t>
            </a:r>
            <a:endParaRPr lang="zh-CN" alt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6" y="3309840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714" y="410721"/>
            <a:ext cx="1170434" cy="1170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2616168" cy="2616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5018" y="6070725"/>
            <a:ext cx="337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Thị Kim Liên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6517" y="72654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749" y="1057683"/>
            <a:ext cx="8701868" cy="53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6517" y="691710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1852" y="1033882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1.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lưu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1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1852" y="2001493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Các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bộ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phận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2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38423" y="3068812"/>
            <a:ext cx="87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- </a:t>
            </a:r>
            <a:r>
              <a:rPr lang="nl-NL" sz="2000" dirty="0" smtClean="0"/>
              <a:t>Sông </a:t>
            </a:r>
            <a:r>
              <a:rPr lang="nl-NL" sz="2000" dirty="0"/>
              <a:t>là dòng chảy thường xuyên của nước, tương đối ổn định trên bề mặt  lục </a:t>
            </a:r>
            <a:r>
              <a:rPr lang="nl-NL" sz="2000" dirty="0" smtClean="0"/>
              <a:t>địa. 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3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38423" y="3804055"/>
            <a:ext cx="870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- </a:t>
            </a:r>
            <a:r>
              <a:rPr lang="nl-NL" sz="2000" dirty="0"/>
              <a:t>Nguồn cung cấp cho sông: Nước mưa, nước ngầm, băng tuyết tan.</a:t>
            </a:r>
            <a:endParaRPr lang="vi-VN" sz="2000" dirty="0"/>
          </a:p>
        </p:txBody>
      </p:sp>
      <p:sp>
        <p:nvSpPr>
          <p:cNvPr id="14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38423" y="4336187"/>
            <a:ext cx="870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- </a:t>
            </a:r>
            <a:r>
              <a:rPr lang="nl-NL" dirty="0"/>
              <a:t>Diện tích đất đá cung cấp nước thường xuyên cho sông gọi là lưu vực sông </a:t>
            </a:r>
            <a:endParaRPr lang="vi-VN" sz="2000" dirty="0"/>
          </a:p>
        </p:txBody>
      </p:sp>
      <p:sp>
        <p:nvSpPr>
          <p:cNvPr id="15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38423" y="4944661"/>
            <a:ext cx="870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- </a:t>
            </a:r>
            <a:r>
              <a:rPr lang="nl-NL" dirty="0"/>
              <a:t>Sông chính cùng phụ lưu, chi lưu hợp lại gọi là hệ thống sông</a:t>
            </a:r>
            <a:r>
              <a:rPr lang="nl-NL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601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6517" y="691710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1852" y="1007753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1.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lưu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1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1852" y="1705397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Các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bộ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phận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2607" y="2377857"/>
            <a:ext cx="6010275" cy="413080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7822882" y="2899515"/>
            <a:ext cx="3158627" cy="232882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, chi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song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18.1?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424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42" y="-1083537"/>
            <a:ext cx="9148887" cy="6858000"/>
          </a:xfrm>
          <a:prstGeom prst="rect">
            <a:avLst/>
          </a:prstGeom>
        </p:spPr>
      </p:pic>
      <p:pic>
        <p:nvPicPr>
          <p:cNvPr id="6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2707704" y="-408996"/>
            <a:ext cx="3542059" cy="3542059"/>
          </a:xfrm>
          <a:prstGeom prst="rect">
            <a:avLst/>
          </a:prstGeom>
        </p:spPr>
      </p:pic>
      <p:sp>
        <p:nvSpPr>
          <p:cNvPr id="7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20937100">
            <a:off x="3266100" y="2421496"/>
            <a:ext cx="4643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ở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các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có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giống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nhau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hay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không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?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5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6517" y="691710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1852" y="1033882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1.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lưu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1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1852" y="2001493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Lưu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2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38423" y="3068812"/>
            <a:ext cx="870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  <a:sym typeface="+mn-lt"/>
              </a:rPr>
              <a:t>- </a:t>
            </a:r>
            <a:r>
              <a:rPr lang="nl-NL" sz="2000" dirty="0">
                <a:latin typeface="+mj-lt"/>
                <a:cs typeface="Times New Roman" panose="02020603050405020304" pitchFamily="18" charset="0"/>
              </a:rPr>
              <a:t>Lưu lượng nước là lượng nước chảy qua mặt cắt ngang lòng sông, ở một địa điểm nào đó, trong một giấy đồng hồ</a:t>
            </a:r>
            <a:r>
              <a:rPr lang="nl-NL" sz="2400" dirty="0" smtClean="0">
                <a:latin typeface="+mj-lt"/>
                <a:cs typeface="Times New Roman" panose="02020603050405020304" pitchFamily="18" charset="0"/>
              </a:rPr>
              <a:t>. </a:t>
            </a:r>
            <a:endParaRPr lang="zh-CN" altLang="en-US" sz="4400" b="1" dirty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93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6517" y="72654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406370" y="5026956"/>
            <a:ext cx="2267790" cy="2073720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30" y="4774119"/>
            <a:ext cx="2719620" cy="2579393"/>
          </a:xfrm>
          <a:prstGeom prst="rect">
            <a:avLst/>
          </a:prstGeom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543EEBCA-D5DE-4F78-997E-4D554FBEE259}"/>
              </a:ext>
            </a:extLst>
          </p:cNvPr>
          <p:cNvSpPr>
            <a:spLocks noChangeArrowheads="1"/>
          </p:cNvSpPr>
          <p:nvPr/>
        </p:nvSpPr>
        <p:spPr bwMode="auto">
          <a:xfrm rot="6462379">
            <a:off x="5721350" y="2231804"/>
            <a:ext cx="1060450" cy="1943100"/>
          </a:xfrm>
          <a:prstGeom prst="can">
            <a:avLst>
              <a:gd name="adj" fmla="val 19740"/>
            </a:avLst>
          </a:prstGeom>
          <a:solidFill>
            <a:schemeClr val="accent1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D9BAF133-CB93-445A-B971-0CB14B2F926D}"/>
              </a:ext>
            </a:extLst>
          </p:cNvPr>
          <p:cNvSpPr>
            <a:spLocks noChangeArrowheads="1"/>
          </p:cNvSpPr>
          <p:nvPr/>
        </p:nvSpPr>
        <p:spPr bwMode="auto">
          <a:xfrm rot="11929311">
            <a:off x="4783138" y="2098454"/>
            <a:ext cx="3038475" cy="1139825"/>
          </a:xfrm>
          <a:prstGeom prst="parallelogram">
            <a:avLst>
              <a:gd name="adj" fmla="val 111295"/>
            </a:avLst>
          </a:prstGeom>
          <a:solidFill>
            <a:schemeClr val="accent1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1" name="Arc 8">
            <a:extLst>
              <a:ext uri="{FF2B5EF4-FFF2-40B4-BE49-F238E27FC236}">
                <a16:creationId xmlns:a16="http://schemas.microsoft.com/office/drawing/2014/main" id="{CEDE4D35-311B-4C0C-A863-F30EADCD7E29}"/>
              </a:ext>
            </a:extLst>
          </p:cNvPr>
          <p:cNvSpPr>
            <a:spLocks/>
          </p:cNvSpPr>
          <p:nvPr/>
        </p:nvSpPr>
        <p:spPr bwMode="auto">
          <a:xfrm flipH="1" flipV="1">
            <a:off x="6324600" y="2631854"/>
            <a:ext cx="1693863" cy="1400175"/>
          </a:xfrm>
          <a:custGeom>
            <a:avLst/>
            <a:gdLst>
              <a:gd name="T0" fmla="*/ 2147483647 w 41789"/>
              <a:gd name="T1" fmla="*/ 2147483647 h 28665"/>
              <a:gd name="T2" fmla="*/ 2147483647 w 41789"/>
              <a:gd name="T3" fmla="*/ 2147483647 h 28665"/>
              <a:gd name="T4" fmla="*/ 2147483647 w 41789"/>
              <a:gd name="T5" fmla="*/ 2147483647 h 28665"/>
              <a:gd name="T6" fmla="*/ 0 60000 65536"/>
              <a:gd name="T7" fmla="*/ 0 60000 65536"/>
              <a:gd name="T8" fmla="*/ 0 60000 65536"/>
              <a:gd name="T9" fmla="*/ 0 w 41789"/>
              <a:gd name="T10" fmla="*/ 0 h 28665"/>
              <a:gd name="T11" fmla="*/ 41789 w 41789"/>
              <a:gd name="T12" fmla="*/ 28665 h 286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89" h="28665" fill="none" extrusionOk="0">
                <a:moveTo>
                  <a:pt x="1188" y="28664"/>
                </a:moveTo>
                <a:cubicBezTo>
                  <a:pt x="401" y="26392"/>
                  <a:pt x="0" y="240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566" y="-1"/>
                  <a:pt x="38600" y="5539"/>
                  <a:pt x="41788" y="13920"/>
                </a:cubicBezTo>
              </a:path>
              <a:path w="41789" h="28665" stroke="0" extrusionOk="0">
                <a:moveTo>
                  <a:pt x="1188" y="28664"/>
                </a:moveTo>
                <a:cubicBezTo>
                  <a:pt x="401" y="26392"/>
                  <a:pt x="0" y="2400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566" y="-1"/>
                  <a:pt x="38600" y="5539"/>
                  <a:pt x="41788" y="13920"/>
                </a:cubicBezTo>
                <a:lnTo>
                  <a:pt x="21600" y="21600"/>
                </a:lnTo>
                <a:lnTo>
                  <a:pt x="1188" y="28664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2" name="Arc 9">
            <a:extLst>
              <a:ext uri="{FF2B5EF4-FFF2-40B4-BE49-F238E27FC236}">
                <a16:creationId xmlns:a16="http://schemas.microsoft.com/office/drawing/2014/main" id="{69A1BBDE-6C48-46A9-AB6C-5015A29EFEC5}"/>
              </a:ext>
            </a:extLst>
          </p:cNvPr>
          <p:cNvSpPr>
            <a:spLocks/>
          </p:cNvSpPr>
          <p:nvPr/>
        </p:nvSpPr>
        <p:spPr bwMode="auto">
          <a:xfrm flipH="1" flipV="1">
            <a:off x="4630738" y="2022254"/>
            <a:ext cx="1617662" cy="1409700"/>
          </a:xfrm>
          <a:custGeom>
            <a:avLst/>
            <a:gdLst>
              <a:gd name="T0" fmla="*/ 2147483647 w 41789"/>
              <a:gd name="T1" fmla="*/ 2147483647 h 29441"/>
              <a:gd name="T2" fmla="*/ 2147483647 w 41789"/>
              <a:gd name="T3" fmla="*/ 2147483647 h 29441"/>
              <a:gd name="T4" fmla="*/ 2147483647 w 41789"/>
              <a:gd name="T5" fmla="*/ 2147483647 h 29441"/>
              <a:gd name="T6" fmla="*/ 0 60000 65536"/>
              <a:gd name="T7" fmla="*/ 0 60000 65536"/>
              <a:gd name="T8" fmla="*/ 0 60000 65536"/>
              <a:gd name="T9" fmla="*/ 0 w 41789"/>
              <a:gd name="T10" fmla="*/ 0 h 29441"/>
              <a:gd name="T11" fmla="*/ 41789 w 41789"/>
              <a:gd name="T12" fmla="*/ 29441 h 294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89" h="29441" fill="none" extrusionOk="0">
                <a:moveTo>
                  <a:pt x="1473" y="29441"/>
                </a:moveTo>
                <a:cubicBezTo>
                  <a:pt x="499" y="26941"/>
                  <a:pt x="0" y="24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566" y="-1"/>
                  <a:pt x="38600" y="5539"/>
                  <a:pt x="41788" y="13920"/>
                </a:cubicBezTo>
              </a:path>
              <a:path w="41789" h="29441" stroke="0" extrusionOk="0">
                <a:moveTo>
                  <a:pt x="1473" y="29441"/>
                </a:moveTo>
                <a:cubicBezTo>
                  <a:pt x="499" y="26941"/>
                  <a:pt x="0" y="2428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566" y="-1"/>
                  <a:pt x="38600" y="5539"/>
                  <a:pt x="41788" y="13920"/>
                </a:cubicBezTo>
                <a:lnTo>
                  <a:pt x="21600" y="21600"/>
                </a:lnTo>
                <a:lnTo>
                  <a:pt x="1473" y="29441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0BC3D731-EAB2-427F-AC38-7E83D59E3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708054"/>
            <a:ext cx="12954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C94AD4C-C330-40D6-A509-5964BBE9F4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022254"/>
            <a:ext cx="160020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FF25BDB4-6340-4A4A-9C15-9421945530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631854"/>
            <a:ext cx="152400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232EEC2C-2537-436F-AC67-6704EAF2E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022254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7502AF05-31CF-44E2-BAED-432DDFA8B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336454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A493A705-F43E-4341-B472-3C03714DE25E}"/>
              </a:ext>
            </a:extLst>
          </p:cNvPr>
          <p:cNvSpPr>
            <a:spLocks noChangeArrowheads="1"/>
          </p:cNvSpPr>
          <p:nvPr/>
        </p:nvSpPr>
        <p:spPr bwMode="auto">
          <a:xfrm rot="1263957">
            <a:off x="4038600" y="1793654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991EFC2B-CA75-4519-BE88-4ADE68AD4CDB}"/>
              </a:ext>
            </a:extLst>
          </p:cNvPr>
          <p:cNvSpPr txBox="1">
            <a:spLocks noChangeArrowheads="1"/>
          </p:cNvSpPr>
          <p:nvPr/>
        </p:nvSpPr>
        <p:spPr bwMode="auto">
          <a:xfrm rot="1263743">
            <a:off x="2264960" y="146068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9F1FAB93-ED95-4013-A0DD-DCAEDAB27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165254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AC7EA4DF-237C-4AF8-B681-78664CF14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470054"/>
            <a:ext cx="990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2" name="Picture 2" descr="C:\Users\Administrator\Desktop\giay-phep-xa-thai-4.jpeg">
            <a:extLst>
              <a:ext uri="{FF2B5EF4-FFF2-40B4-BE49-F238E27FC236}">
                <a16:creationId xmlns:a16="http://schemas.microsoft.com/office/drawing/2014/main" id="{7CC4605C-70B7-4EE0-9457-E31477BE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36" y="2936654"/>
            <a:ext cx="3402935" cy="2127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04E7EC8-5EDA-4E61-A07C-7E2EBBE46FCB}"/>
              </a:ext>
            </a:extLst>
          </p:cNvPr>
          <p:cNvSpPr/>
          <p:nvPr/>
        </p:nvSpPr>
        <p:spPr>
          <a:xfrm>
            <a:off x="4680509" y="4659104"/>
            <a:ext cx="5301692" cy="14020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1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sz="2400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/s). </a:t>
            </a:r>
          </a:p>
        </p:txBody>
      </p:sp>
    </p:spTree>
    <p:extLst>
      <p:ext uri="{BB962C8B-B14F-4D97-AF65-F5344CB8AC3E}">
        <p14:creationId xmlns:p14="http://schemas.microsoft.com/office/powerpoint/2010/main" val="1987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0972 L 0.25938 0.143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50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utoUpdateAnimBg="0"/>
      <p:bldP spid="20" grpId="0" autoUpdateAnimBg="0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51941" y="540913"/>
            <a:ext cx="11259059" cy="6107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0" y="0"/>
            <a:ext cx="3412393" cy="2137076"/>
          </a:xfrm>
          <a:prstGeom prst="rect">
            <a:avLst/>
          </a:prstGeom>
        </p:spPr>
      </p:pic>
      <p:pic>
        <p:nvPicPr>
          <p:cNvPr id="8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013" y="5391150"/>
            <a:ext cx="1443487" cy="125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890712"/>
            <a:ext cx="8591550" cy="2428875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2182" y="4336187"/>
            <a:ext cx="9495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Dựa vào bảng 17.1 SGK trang 171 hãy cho biết: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-Cho biết mùa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lũ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của sông Gianh vào những tháng nào?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-Cho biết những tháng nào có lượng mưa lớn nhất?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-Từ đó cho biết mối quan hệ giữa mùa lũ của sống và nguồn cung cấp nước của sông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6517" y="691710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20729" y="1007652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1.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lưu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1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1852" y="1716873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Lưu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2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99877" y="2509509"/>
            <a:ext cx="870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-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Lưu lượng nước là lượng nước chảy qua mặt cắt ngang lòng sông, ở một địa điểm nào đó, trong một giấy đồng hồ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zh-CN" altLang="en-US" sz="4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99877" y="3585696"/>
            <a:ext cx="870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Trong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năm, lưu lượng nước sông thường không đều giữa các tháng.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5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7" name="PA_图片 4">
            <a:extLst>
              <a:ext uri="{FF2B5EF4-FFF2-40B4-BE49-F238E27FC236}">
                <a16:creationId xmlns:a16="http://schemas.microsoft.com/office/drawing/2014/main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71" y="4968141"/>
            <a:ext cx="2315279" cy="2315279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334" y="5517701"/>
            <a:ext cx="1336440" cy="1216160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4B97C885-206A-499F-91E4-717F0D9EDF9A}"/>
              </a:ext>
            </a:extLst>
          </p:cNvPr>
          <p:cNvSpPr/>
          <p:nvPr/>
        </p:nvSpPr>
        <p:spPr>
          <a:xfrm>
            <a:off x="2651125" y="4433288"/>
            <a:ext cx="1679806" cy="9284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D9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m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(Mùa lũ)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id="{E2722507-393D-4C15-8AA9-DBFF5E21B051}"/>
              </a:ext>
            </a:extLst>
          </p:cNvPr>
          <p:cNvSpPr/>
          <p:nvPr/>
        </p:nvSpPr>
        <p:spPr>
          <a:xfrm>
            <a:off x="7960820" y="1273535"/>
            <a:ext cx="1669367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D9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khô 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(Mùa cạn)</a:t>
            </a:r>
          </a:p>
        </p:txBody>
      </p:sp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id="{AD0A8477-DDFC-48E3-AE09-36B9A0A45274}"/>
              </a:ext>
            </a:extLst>
          </p:cNvPr>
          <p:cNvSpPr/>
          <p:nvPr/>
        </p:nvSpPr>
        <p:spPr>
          <a:xfrm>
            <a:off x="2909530" y="5767072"/>
            <a:ext cx="6836899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D9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Sự thay đổi lưu lượng nước sông trong một năm gọi là chế độ nước sông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ảnh báo lũ trên các sông ở Bắc Bộ, Bắc Trung Bộ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37" y="897952"/>
            <a:ext cx="4549083" cy="30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32737" y="964533"/>
            <a:ext cx="4516582" cy="608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8"/>
              </a:rPr>
              <a:t>https://nhandan.vn/canh-bao-lu-tren-cac-song-o-bac-bo-bac-trung-bo-post656222.html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36" name="Picture 12" descr="Đồng bằng sông Hồng trước nguy cơ hạn hán mùa kiệt: Giải pháp nào ứng phó?  - Hànộimớ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1" y="2317985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08771" y="4419049"/>
            <a:ext cx="4830326" cy="541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0"/>
              </a:rPr>
              <a:t>https://hanoimoi.com.vn/Tin-tuc/Khoa-hoc/882911/dong-bang-song-hong-truoc-nguy-co-han-han-mua-kiet-giai-phap-nao-ung-pho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5806" y="700825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64095" y="1028339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1.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lưu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1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21089" y="1706011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Lưu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2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53696" y="2375887"/>
            <a:ext cx="870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-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Lưu lượng nước là lượng nước chảy qua mặt cắt ngang lòng sông, ở một địa điểm nào đó, trong một giấy đồng hồ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zh-CN" altLang="en-US" sz="4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53696" y="3370609"/>
            <a:ext cx="870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Trong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năm, lưu lượng nước sông thường không đều giữa các tháng.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53696" y="4272036"/>
            <a:ext cx="870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Sự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thay đổi lưu lượng nước sông trong một năm gọi là chế độ nước sông.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6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19346" y="2667503"/>
            <a:ext cx="3407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Bài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17: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hồ</a:t>
            </a:r>
            <a:endParaRPr lang="en-US" altLang="zh-CN" sz="36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9367" y="6013938"/>
            <a:ext cx="337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Thị Kim Liên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930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381000"/>
            <a:ext cx="6858000" cy="6858000"/>
          </a:xfrm>
          <a:prstGeom prst="rect">
            <a:avLst/>
          </a:prstGeom>
        </p:spPr>
      </p:pic>
      <p:pic>
        <p:nvPicPr>
          <p:cNvPr id="6" name="PA_图片 3">
            <a:extLst>
              <a:ext uri="{FF2B5EF4-FFF2-40B4-BE49-F238E27FC236}">
                <a16:creationId xmlns:a16="http://schemas.microsoft.com/office/drawing/2014/main" id="{79DC9A9D-EC48-47AB-AE29-738727257F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58" t="17893" r="25700" b="15886"/>
          <a:stretch/>
        </p:blipFill>
        <p:spPr>
          <a:xfrm>
            <a:off x="133350" y="3216623"/>
            <a:ext cx="3009899" cy="3469927"/>
          </a:xfrm>
          <a:prstGeom prst="rect">
            <a:avLst/>
          </a:prstGeom>
        </p:spPr>
      </p:pic>
      <p:sp>
        <p:nvSpPr>
          <p:cNvPr id="7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21042" y="2829609"/>
            <a:ext cx="30261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4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26160" y="533400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+mn-ea"/>
                <a:sym typeface="+mn-lt"/>
              </a:rPr>
              <a:t>Luyện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+mn-ea"/>
                <a:sym typeface="+mn-lt"/>
              </a:rPr>
              <a:t>tập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34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33" y="452469"/>
            <a:ext cx="3879978" cy="3074884"/>
          </a:xfrm>
          <a:prstGeom prst="rect">
            <a:avLst/>
          </a:prstGeom>
        </p:spPr>
      </p:pic>
      <p:sp>
        <p:nvSpPr>
          <p:cNvPr id="6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95070" y="1275832"/>
            <a:ext cx="2815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Bài</a:t>
            </a:r>
            <a:r>
              <a:rPr lang="en-US" altLang="zh-CN" sz="5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5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tập</a:t>
            </a:r>
            <a:r>
              <a:rPr lang="en-US" altLang="zh-CN" sz="5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5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về</a:t>
            </a:r>
            <a:r>
              <a:rPr lang="en-US" altLang="zh-CN" sz="5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5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nhà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7" name="PA_图片 4">
            <a:extLst>
              <a:ext uri="{FF2B5EF4-FFF2-40B4-BE49-F238E27FC236}">
                <a16:creationId xmlns:a16="http://schemas.microsoft.com/office/drawing/2014/main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203" y="452469"/>
            <a:ext cx="3879978" cy="3074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1127" y="1460498"/>
            <a:ext cx="2937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ngòi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0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122" y="120130"/>
            <a:ext cx="7479173" cy="5223840"/>
          </a:xfrm>
          <a:prstGeom prst="rect">
            <a:avLst/>
          </a:prstGeom>
        </p:spPr>
      </p:pic>
      <p:pic>
        <p:nvPicPr>
          <p:cNvPr id="6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7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86108" y="2645359"/>
            <a:ext cx="5468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N</a:t>
            </a:r>
            <a:r>
              <a:rPr lang="vi-VN" sz="2400" dirty="0" smtClean="0"/>
              <a:t>ước </a:t>
            </a:r>
            <a:r>
              <a:rPr lang="vi-VN" sz="2400" dirty="0"/>
              <a:t>sông, hồ, nước ngầm và băng hà là nguồn nước ngọt chính trên Trái Đất. Các nguồn nước; này có vai trò như thế nào đối với tự nhiên và đời sổng con người? Làm thế nào để sử dụng chúng đạt hiệu quá cao?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678" y="77961"/>
            <a:ext cx="2249155" cy="2046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493" y="2124884"/>
            <a:ext cx="2395340" cy="1761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678" y="3849193"/>
            <a:ext cx="2076890" cy="1854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84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65" t="33946" r="10385" b="24526"/>
          <a:stretch/>
        </p:blipFill>
        <p:spPr>
          <a:xfrm>
            <a:off x="7858125" y="4667250"/>
            <a:ext cx="5229226" cy="2847975"/>
          </a:xfrm>
          <a:prstGeom prst="rect">
            <a:avLst/>
          </a:prstGeom>
        </p:spPr>
      </p:pic>
      <p:pic>
        <p:nvPicPr>
          <p:cNvPr id="6" name="PA_图片 4">
            <a:extLst>
              <a:ext uri="{FF2B5EF4-FFF2-40B4-BE49-F238E27FC236}">
                <a16:creationId xmlns:a16="http://schemas.microsoft.com/office/drawing/2014/main" id="{4B2DC1D2-E523-4C97-9334-A942155749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327" y="1529977"/>
            <a:ext cx="3879978" cy="3074884"/>
          </a:xfrm>
          <a:prstGeom prst="rect">
            <a:avLst/>
          </a:prstGeom>
        </p:spPr>
      </p:pic>
      <p:sp>
        <p:nvSpPr>
          <p:cNvPr id="7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753473" y="2321944"/>
            <a:ext cx="2815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3.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Sử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dụng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tổng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hợp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nguồn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và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hồ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8" name="PA_图片 4">
            <a:extLst>
              <a:ext uri="{FF2B5EF4-FFF2-40B4-BE49-F238E27FC236}">
                <a16:creationId xmlns:a16="http://schemas.microsoft.com/office/drawing/2014/main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01" y="1674477"/>
            <a:ext cx="3879978" cy="3074884"/>
          </a:xfrm>
          <a:prstGeom prst="rect">
            <a:avLst/>
          </a:prstGeom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3" y="1982446"/>
            <a:ext cx="3879978" cy="3074884"/>
          </a:xfrm>
          <a:prstGeom prst="rect">
            <a:avLst/>
          </a:prstGeom>
        </p:spPr>
      </p:pic>
      <p:sp>
        <p:nvSpPr>
          <p:cNvPr id="10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705237" y="2456918"/>
            <a:ext cx="281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2.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Hồ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1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98250" y="2805809"/>
            <a:ext cx="2815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1.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lưu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2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510915" y="469589"/>
            <a:ext cx="466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NỘI DUNG CHÍNH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21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6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19346" y="2667503"/>
            <a:ext cx="3407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Bài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17: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hồ</a:t>
            </a:r>
            <a:endParaRPr lang="en-US" altLang="zh-CN" sz="36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  <a:p>
            <a:pPr algn="ctr"/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(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Tiết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1)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9367" y="6013938"/>
            <a:ext cx="337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Thị Kim Liên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930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6517" y="72654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8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10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1852" y="1033882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1.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lưu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2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1852" y="2001493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Các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bộ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phận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85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381000"/>
            <a:ext cx="6858000" cy="6858000"/>
          </a:xfrm>
          <a:prstGeom prst="rect">
            <a:avLst/>
          </a:prstGeom>
        </p:spPr>
      </p:pic>
      <p:pic>
        <p:nvPicPr>
          <p:cNvPr id="6" name="PA_图片 3">
            <a:extLst>
              <a:ext uri="{FF2B5EF4-FFF2-40B4-BE49-F238E27FC236}">
                <a16:creationId xmlns:a16="http://schemas.microsoft.com/office/drawing/2014/main" id="{79DC9A9D-EC48-47AB-AE29-738727257F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58" t="17893" r="25700" b="15886"/>
          <a:stretch/>
        </p:blipFill>
        <p:spPr>
          <a:xfrm>
            <a:off x="133350" y="3216623"/>
            <a:ext cx="3009899" cy="3469927"/>
          </a:xfrm>
          <a:prstGeom prst="rect">
            <a:avLst/>
          </a:prstGeom>
        </p:spPr>
      </p:pic>
      <p:sp>
        <p:nvSpPr>
          <p:cNvPr id="7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68196" y="2378839"/>
            <a:ext cx="4017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Em</a:t>
            </a:r>
            <a:r>
              <a:rPr lang="en-US" altLang="zh-CN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hãy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cho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biết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là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gì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?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có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nguồn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cung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cấp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nào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86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16517" y="691710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1852" y="1033882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1.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lưu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lượng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nước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1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1852" y="2001493"/>
            <a:ext cx="870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.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Các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bộ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phận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ông</a:t>
            </a:r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2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38423" y="3068812"/>
            <a:ext cx="87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- </a:t>
            </a:r>
            <a:r>
              <a:rPr lang="nl-NL" sz="2000" dirty="0" smtClean="0"/>
              <a:t>Sông </a:t>
            </a:r>
            <a:r>
              <a:rPr lang="nl-NL" sz="2000" dirty="0"/>
              <a:t>là dòng chảy thường xuyên của nước, tương đối ổn định trên bề mặt  lục </a:t>
            </a:r>
            <a:r>
              <a:rPr lang="nl-NL" sz="2000" dirty="0" smtClean="0"/>
              <a:t>địa. 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3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38423" y="3804055"/>
            <a:ext cx="870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- </a:t>
            </a:r>
            <a:r>
              <a:rPr lang="nl-NL" sz="2000" dirty="0"/>
              <a:t>Nguồn cung cấp cho sông: Nước mưa, nước ngầm, băng tuyết tan.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0111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381000"/>
            <a:ext cx="6858000" cy="6858000"/>
          </a:xfrm>
          <a:prstGeom prst="rect">
            <a:avLst/>
          </a:prstGeom>
        </p:spPr>
      </p:pic>
      <p:pic>
        <p:nvPicPr>
          <p:cNvPr id="6" name="PA_图片 3">
            <a:extLst>
              <a:ext uri="{FF2B5EF4-FFF2-40B4-BE49-F238E27FC236}">
                <a16:creationId xmlns:a16="http://schemas.microsoft.com/office/drawing/2014/main" id="{79DC9A9D-EC48-47AB-AE29-738727257F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58" t="17893" r="25700" b="15886"/>
          <a:stretch/>
        </p:blipFill>
        <p:spPr>
          <a:xfrm>
            <a:off x="133350" y="3216623"/>
            <a:ext cx="3009899" cy="3469927"/>
          </a:xfrm>
          <a:prstGeom prst="rect">
            <a:avLst/>
          </a:prstGeom>
        </p:spPr>
      </p:pic>
      <p:sp>
        <p:nvSpPr>
          <p:cNvPr id="7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68196" y="3209835"/>
            <a:ext cx="4017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Sông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có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cấu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tạo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như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thế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nào</a:t>
            </a:r>
            <a:r>
              <a:rPr lang="en-US" altLang="zh-CN" sz="3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ea"/>
                <a:sym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975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694</Words>
  <Application>Microsoft Office PowerPoint</Application>
  <PresentationFormat>Widescreen</PresentationFormat>
  <Paragraphs>61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Trân Thị Kim Liên</dc:creator>
  <cp:lastModifiedBy>Trân Thị Kim Liên</cp:lastModifiedBy>
  <cp:revision>6</cp:revision>
  <dcterms:created xsi:type="dcterms:W3CDTF">2022-08-07T07:32:03Z</dcterms:created>
  <dcterms:modified xsi:type="dcterms:W3CDTF">2022-08-09T07:23:00Z</dcterms:modified>
</cp:coreProperties>
</file>